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3" r:id="rId15"/>
    <p:sldId id="272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92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46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3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5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95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7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0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83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6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9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2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Vista superior de escritorio de madera con la planta, teclado blanco, café en una taza blanca, cuaderno y bolígrafo">
            <a:extLst>
              <a:ext uri="{FF2B5EF4-FFF2-40B4-BE49-F238E27FC236}">
                <a16:creationId xmlns:a16="http://schemas.microsoft.com/office/drawing/2014/main" id="{3CA23C3E-58B4-7DD8-E9A8-C71D934E4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89" r="-1" b="1516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146500-0CF6-13D9-DE67-054092D03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8879514" cy="2736390"/>
          </a:xfrm>
        </p:spPr>
        <p:txBody>
          <a:bodyPr anchor="t">
            <a:normAutofit/>
          </a:bodyPr>
          <a:lstStyle/>
          <a:p>
            <a:r>
              <a:rPr lang="es-PE" sz="8000" dirty="0">
                <a:solidFill>
                  <a:srgbClr val="FFFFFF"/>
                </a:solidFill>
              </a:rPr>
              <a:t>Soluciones IoT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96CF86-8F6A-C899-8EB5-C6884EE85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s-PE" dirty="0">
                <a:solidFill>
                  <a:srgbClr val="FFFFFF"/>
                </a:solidFill>
              </a:rPr>
              <a:t>Presentador: Frank Caldas</a:t>
            </a:r>
          </a:p>
          <a:p>
            <a:pPr algn="r"/>
            <a:r>
              <a:rPr lang="es-PE" dirty="0">
                <a:solidFill>
                  <a:srgbClr val="FFFFFF"/>
                </a:solidFill>
              </a:rPr>
              <a:t>Fecha: Octubre de 2023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Soluciones IoT – Controltek | Softron">
            <a:extLst>
              <a:ext uri="{FF2B5EF4-FFF2-40B4-BE49-F238E27FC236}">
                <a16:creationId xmlns:a16="http://schemas.microsoft.com/office/drawing/2014/main" id="{5A608395-0F8F-E5A5-3142-166B1A9C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06" y="2141010"/>
            <a:ext cx="5323842" cy="373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74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0BDB5-A7AE-0B29-3ADE-9DC5879E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835795"/>
            <a:ext cx="10634472" cy="61827"/>
          </a:xfrm>
        </p:spPr>
        <p:txBody>
          <a:bodyPr/>
          <a:lstStyle/>
          <a:p>
            <a:r>
              <a:rPr lang="es-PE" sz="5400" dirty="0"/>
              <a:t>Red de sensores / Gateways IoT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B5C3F29-63FE-2B23-99FC-7A3869A9D446}"/>
              </a:ext>
            </a:extLst>
          </p:cNvPr>
          <p:cNvSpPr/>
          <p:nvPr/>
        </p:nvSpPr>
        <p:spPr>
          <a:xfrm>
            <a:off x="1317073" y="1308682"/>
            <a:ext cx="8892330" cy="47135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194" name="Picture 2" descr="Implementación de una red inalámbrica de sensores para la gestión de  luminarias utilizando IPv6">
            <a:extLst>
              <a:ext uri="{FF2B5EF4-FFF2-40B4-BE49-F238E27FC236}">
                <a16:creationId xmlns:a16="http://schemas.microsoft.com/office/drawing/2014/main" id="{70620880-5AB6-9C6F-8658-B656342B10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999" y="1437973"/>
            <a:ext cx="7979673" cy="444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ACB19B-8FC8-6493-478A-EF30E583FA75}"/>
              </a:ext>
            </a:extLst>
          </p:cNvPr>
          <p:cNvSpPr txBox="1"/>
          <p:nvPr/>
        </p:nvSpPr>
        <p:spPr>
          <a:xfrm>
            <a:off x="1921079" y="5705049"/>
            <a:ext cx="7911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Gateway IoT: Traducen la información de los protocolos usados en una red</a:t>
            </a:r>
          </a:p>
        </p:txBody>
      </p:sp>
    </p:spTree>
    <p:extLst>
      <p:ext uri="{BB962C8B-B14F-4D97-AF65-F5344CB8AC3E}">
        <p14:creationId xmlns:p14="http://schemas.microsoft.com/office/powerpoint/2010/main" val="32046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2180A-7D5C-520A-E8C0-C8F8DE5F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137328"/>
          </a:xfrm>
        </p:spPr>
        <p:txBody>
          <a:bodyPr/>
          <a:lstStyle/>
          <a:p>
            <a:r>
              <a:rPr lang="es-PE" dirty="0"/>
              <a:t>Conectividad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80FFFE-CD65-7DF7-6287-0B30A3B9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12" y="2325358"/>
            <a:ext cx="3401503" cy="257272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Wifi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Bluethooth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4G / 5G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LoRaWAN / Sigfox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Zigbee / Z-Wave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Redes Mesh</a:t>
            </a:r>
          </a:p>
        </p:txBody>
      </p:sp>
      <p:pic>
        <p:nvPicPr>
          <p:cNvPr id="10242" name="Picture 2" descr="Wi-Fi - Wikipedia">
            <a:extLst>
              <a:ext uri="{FF2B5EF4-FFF2-40B4-BE49-F238E27FC236}">
                <a16:creationId xmlns:a16="http://schemas.microsoft.com/office/drawing/2014/main" id="{55EEE0F4-B472-38BB-63A7-80F27B6F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85" y="1748247"/>
            <a:ext cx="2508307" cy="14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A49D6C6-4DD0-0C08-ED91-E1D56937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94" y="3958798"/>
            <a:ext cx="1356458" cy="206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Qué es el 5G y en qué se diferencia con el 4G? - Latina">
            <a:extLst>
              <a:ext uri="{FF2B5EF4-FFF2-40B4-BE49-F238E27FC236}">
                <a16:creationId xmlns:a16="http://schemas.microsoft.com/office/drawing/2014/main" id="{61B970E7-E564-5C3A-D966-EF22C24C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837" y="1099928"/>
            <a:ext cx="3096873" cy="17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LoRa-Wan – Orus Eficiencia">
            <a:extLst>
              <a:ext uri="{FF2B5EF4-FFF2-40B4-BE49-F238E27FC236}">
                <a16:creationId xmlns:a16="http://schemas.microsoft.com/office/drawing/2014/main" id="{EE691D4C-3A87-ACF4-1FE7-46CC11EA1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34" y="3131191"/>
            <a:ext cx="3096873" cy="135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Qué es sigfox? – SIGFOX">
            <a:extLst>
              <a:ext uri="{FF2B5EF4-FFF2-40B4-BE49-F238E27FC236}">
                <a16:creationId xmlns:a16="http://schemas.microsoft.com/office/drawing/2014/main" id="{F8B90B5B-E52A-F38C-F3CC-B0781909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502" y="2986408"/>
            <a:ext cx="2292048" cy="8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Qué es Zigbee? La tecnología de red eléctrica inteligente más popular del  mundo | Homey">
            <a:extLst>
              <a:ext uri="{FF2B5EF4-FFF2-40B4-BE49-F238E27FC236}">
                <a16:creationId xmlns:a16="http://schemas.microsoft.com/office/drawing/2014/main" id="{E7655082-E2B0-725B-3A09-2D7A836E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67" y="4554736"/>
            <a:ext cx="1251765" cy="17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Z-Wave - Wikipedia">
            <a:extLst>
              <a:ext uri="{FF2B5EF4-FFF2-40B4-BE49-F238E27FC236}">
                <a16:creationId xmlns:a16="http://schemas.microsoft.com/office/drawing/2014/main" id="{D1E6CA2A-4DAC-7933-0C66-3321904B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33" y="4078760"/>
            <a:ext cx="2615808" cy="116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17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577CF-0504-E5EF-8BE6-FFDA45E8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45719"/>
          </a:xfrm>
        </p:spPr>
        <p:txBody>
          <a:bodyPr/>
          <a:lstStyle/>
          <a:p>
            <a:r>
              <a:rPr lang="es-PE" dirty="0"/>
              <a:t>Plataformas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AB490B-3D39-7C71-366F-2B1200F4C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605744"/>
            <a:ext cx="5613400" cy="20099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1800" dirty="0"/>
              <a:t>Open Remote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1800" dirty="0" err="1"/>
              <a:t>Node</a:t>
            </a:r>
            <a:r>
              <a:rPr lang="es-PE" sz="1800" dirty="0"/>
              <a:t>-RED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1800" dirty="0" err="1"/>
              <a:t>Flutter</a:t>
            </a:r>
            <a:endParaRPr lang="es-P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1800" dirty="0"/>
              <a:t>Arduino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1800" dirty="0" err="1"/>
              <a:t>ThingsBoard</a:t>
            </a:r>
            <a:endParaRPr lang="es-PE" sz="1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7183DC-EA6F-CAE0-1B0A-CB3775DACEBC}"/>
              </a:ext>
            </a:extLst>
          </p:cNvPr>
          <p:cNvSpPr txBox="1"/>
          <p:nvPr/>
        </p:nvSpPr>
        <p:spPr>
          <a:xfrm>
            <a:off x="2709244" y="1506950"/>
            <a:ext cx="6094602" cy="2113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 err="1"/>
              <a:t>Kinoma</a:t>
            </a:r>
            <a:endParaRPr lang="es-P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 err="1"/>
              <a:t>Thinger</a:t>
            </a:r>
            <a:endParaRPr lang="es-P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/>
              <a:t>Amazon Web Services (AWS)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 err="1"/>
              <a:t>SiteWhere</a:t>
            </a:r>
            <a:endParaRPr lang="es-P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 err="1"/>
              <a:t>Kaa</a:t>
            </a:r>
            <a:r>
              <a:rPr lang="es-PE" dirty="0"/>
              <a:t> IoT </a:t>
            </a:r>
            <a:r>
              <a:rPr lang="es-PE" dirty="0" err="1"/>
              <a:t>Platform</a:t>
            </a:r>
            <a:endParaRPr lang="es-PE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C09FF2F-BB55-B2C8-ABEB-832AF8195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18" y="3714450"/>
            <a:ext cx="3047476" cy="130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B9F4C52-2DBC-6C97-74A2-89BEBA8B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8" y="4591878"/>
            <a:ext cx="1941999" cy="132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E95AD300-D996-9FD9-5E7B-108F0954C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39" y="3714450"/>
            <a:ext cx="2920906" cy="164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0C20D2D0-DC0B-87EF-C4BC-6A236ADC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09" y="4541338"/>
            <a:ext cx="2333169" cy="161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F9DA29D3-915D-3219-8B72-49FADDB61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536" y="663000"/>
            <a:ext cx="2104484" cy="17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9F14C492-8F3C-725D-6C58-DE753EDC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556" y="1558525"/>
            <a:ext cx="2508091" cy="156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67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D5074-20DE-1EFB-21BA-4BE229A7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112161"/>
          </a:xfrm>
        </p:spPr>
        <p:txBody>
          <a:bodyPr/>
          <a:lstStyle/>
          <a:p>
            <a:r>
              <a:rPr lang="es-PE" dirty="0"/>
              <a:t>Amazon Web Services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D26C0D-56FB-F150-535B-26A7F2B2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24" y="1644243"/>
            <a:ext cx="5305804" cy="467266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Servicios de AWS</a:t>
            </a:r>
          </a:p>
          <a:p>
            <a:pPr marL="1028700" lvl="1" indent="-342900"/>
            <a:r>
              <a:rPr lang="es-PE" dirty="0"/>
              <a:t>Software de dispositivos</a:t>
            </a:r>
          </a:p>
          <a:p>
            <a:pPr marL="1943100" lvl="3" indent="-342900"/>
            <a:r>
              <a:rPr lang="es-PE" dirty="0" err="1"/>
              <a:t>FreeRTOS</a:t>
            </a:r>
            <a:endParaRPr lang="es-PE" dirty="0"/>
          </a:p>
          <a:p>
            <a:pPr marL="1943100" lvl="3" indent="-342900"/>
            <a:r>
              <a:rPr lang="es-PE" dirty="0"/>
              <a:t>AWS IoT </a:t>
            </a:r>
            <a:r>
              <a:rPr lang="es-PE" dirty="0" err="1"/>
              <a:t>Greengrass</a:t>
            </a:r>
            <a:endParaRPr lang="es-PE" dirty="0"/>
          </a:p>
          <a:p>
            <a:pPr marL="1943100" lvl="3" indent="-342900"/>
            <a:r>
              <a:rPr lang="es-PE" dirty="0"/>
              <a:t>AWS IoT </a:t>
            </a:r>
            <a:r>
              <a:rPr lang="es-PE" dirty="0" err="1"/>
              <a:t>ExpressLink</a:t>
            </a:r>
            <a:endParaRPr lang="es-PE" dirty="0"/>
          </a:p>
          <a:p>
            <a:pPr marL="1028700" lvl="1" indent="-342900"/>
            <a:r>
              <a:rPr lang="es-PE" dirty="0"/>
              <a:t>Servicios de control y conectividad</a:t>
            </a:r>
          </a:p>
          <a:p>
            <a:pPr marL="1943100" lvl="3" indent="-342900"/>
            <a:r>
              <a:rPr lang="es-PE" dirty="0"/>
              <a:t>AWS IoT Core</a:t>
            </a:r>
          </a:p>
          <a:p>
            <a:pPr marL="1943100" lvl="3" indent="-342900"/>
            <a:r>
              <a:rPr lang="es-PE" dirty="0"/>
              <a:t>AWS IoT </a:t>
            </a:r>
            <a:r>
              <a:rPr lang="es-PE" dirty="0" err="1"/>
              <a:t>Device</a:t>
            </a:r>
            <a:r>
              <a:rPr lang="es-PE" dirty="0"/>
              <a:t> Defender</a:t>
            </a:r>
          </a:p>
          <a:p>
            <a:pPr marL="1943100" lvl="3" indent="-342900"/>
            <a:r>
              <a:rPr lang="es-PE" dirty="0"/>
              <a:t>AWS IoT </a:t>
            </a:r>
            <a:r>
              <a:rPr lang="es-PE" dirty="0" err="1"/>
              <a:t>Device</a:t>
            </a:r>
            <a:r>
              <a:rPr lang="es-PE" dirty="0"/>
              <a:t> Management</a:t>
            </a:r>
          </a:p>
          <a:p>
            <a:pPr marL="1943100" lvl="3" indent="-342900"/>
            <a:r>
              <a:rPr lang="es-PE" dirty="0"/>
              <a:t>AWS IoT </a:t>
            </a:r>
            <a:r>
              <a:rPr lang="es-PE" dirty="0" err="1"/>
              <a:t>FleetWise</a:t>
            </a:r>
            <a:endParaRPr lang="es-PE" dirty="0"/>
          </a:p>
          <a:p>
            <a:pPr marL="1028700" lvl="1" indent="-342900"/>
            <a:r>
              <a:rPr lang="es-PE" dirty="0"/>
              <a:t>Servicios de análisis</a:t>
            </a:r>
          </a:p>
          <a:p>
            <a:pPr marL="1943100" lvl="3" indent="-342900"/>
            <a:r>
              <a:rPr lang="es-PE" dirty="0"/>
              <a:t>AWS IoT </a:t>
            </a:r>
            <a:r>
              <a:rPr lang="es-PE" dirty="0" err="1"/>
              <a:t>SiteWise</a:t>
            </a:r>
            <a:endParaRPr lang="es-PE" dirty="0"/>
          </a:p>
          <a:p>
            <a:pPr marL="1943100" lvl="3" indent="-342900"/>
            <a:r>
              <a:rPr lang="es-PE" dirty="0"/>
              <a:t>AWS IoT </a:t>
            </a:r>
            <a:r>
              <a:rPr lang="es-PE" dirty="0" err="1"/>
              <a:t>IoT</a:t>
            </a:r>
            <a:r>
              <a:rPr lang="es-PE" dirty="0"/>
              <a:t> </a:t>
            </a:r>
            <a:r>
              <a:rPr lang="es-PE" dirty="0" err="1"/>
              <a:t>Events</a:t>
            </a:r>
            <a:endParaRPr lang="es-PE" dirty="0"/>
          </a:p>
          <a:p>
            <a:pPr marL="1943100" lvl="3" indent="-342900"/>
            <a:r>
              <a:rPr lang="es-PE" dirty="0"/>
              <a:t>AWS IoT </a:t>
            </a:r>
            <a:r>
              <a:rPr lang="es-PE" dirty="0" err="1"/>
              <a:t>Analytics</a:t>
            </a:r>
            <a:endParaRPr lang="es-PE" dirty="0"/>
          </a:p>
          <a:p>
            <a:pPr marL="1943100" lvl="3" indent="-342900"/>
            <a:r>
              <a:rPr lang="es-PE" dirty="0"/>
              <a:t>AWS IoT </a:t>
            </a:r>
            <a:r>
              <a:rPr lang="es-PE" dirty="0" err="1"/>
              <a:t>TwinMaker</a:t>
            </a:r>
            <a:endParaRPr lang="es-PE" dirty="0"/>
          </a:p>
          <a:p>
            <a:pPr marL="1028700" lvl="1" indent="-342900"/>
            <a:endParaRPr lang="es-PE" dirty="0"/>
          </a:p>
        </p:txBody>
      </p:sp>
      <p:pic>
        <p:nvPicPr>
          <p:cNvPr id="12290" name="Picture 2" descr="Ventajas de Amazon Web Services - Más IP">
            <a:extLst>
              <a:ext uri="{FF2B5EF4-FFF2-40B4-BE49-F238E27FC236}">
                <a16:creationId xmlns:a16="http://schemas.microsoft.com/office/drawing/2014/main" id="{86417CEF-3683-E16B-552F-DD208A76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47" y="2160078"/>
            <a:ext cx="49244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22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Vista aérea del perfil arquitectónico de una ciudad">
            <a:extLst>
              <a:ext uri="{FF2B5EF4-FFF2-40B4-BE49-F238E27FC236}">
                <a16:creationId xmlns:a16="http://schemas.microsoft.com/office/drawing/2014/main" id="{78DD5D50-A90E-EAD6-1DEB-210732B9F0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09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58F24C-872F-4FE4-4E1D-56E1CB73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227" y="1122363"/>
            <a:ext cx="553608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Futuro de IoT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79978-F1B9-4E8B-A4EF-28C72FBE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C36E61-C478-4C2F-846E-EBA0DF57D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86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1B611-4E04-1A16-F37F-68C9DD8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422553"/>
          </a:xfrm>
        </p:spPr>
        <p:txBody>
          <a:bodyPr/>
          <a:lstStyle/>
          <a:p>
            <a:r>
              <a:rPr lang="es-PE" dirty="0"/>
              <a:t>Experimento de conexión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82FFCA-567A-AD13-7516-F59322FF1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922686"/>
            <a:ext cx="10506991" cy="25727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Realicemos una conexión a AWS usando el servicio de control y conectividad AWS IoT Core</a:t>
            </a:r>
          </a:p>
        </p:txBody>
      </p:sp>
      <p:pic>
        <p:nvPicPr>
          <p:cNvPr id="13314" name="Picture 2" descr="Qué es AWS IoT? - AWS IoT Core">
            <a:extLst>
              <a:ext uri="{FF2B5EF4-FFF2-40B4-BE49-F238E27FC236}">
                <a16:creationId xmlns:a16="http://schemas.microsoft.com/office/drawing/2014/main" id="{330AFDFB-A22D-9F82-1BDC-1A8DFD0D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79" y="2952532"/>
            <a:ext cx="6981509" cy="30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98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9B1D787E-C467-9144-A047-DA49D291F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970" r="-1" b="973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6E2F51-0E4C-D3D5-9774-D3D4EFAB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114799"/>
            <a:ext cx="6717129" cy="20139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Escenario de aplicación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2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9E141-EA1F-E374-50C8-B4FD1AB2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45719"/>
          </a:xfrm>
        </p:spPr>
        <p:txBody>
          <a:bodyPr/>
          <a:lstStyle/>
          <a:p>
            <a:r>
              <a:rPr lang="es-PE" dirty="0"/>
              <a:t>Escenario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EAD1FE-35CB-0532-543B-90027DB7A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36125"/>
            <a:ext cx="10506991" cy="25727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Tenemos una arquitectura de computadoras enfocado en minería de criptomonedas y queremos saber la temperatura de las GPUs para saber en qué momento detener dicha computadora y evitar daños colaterales.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DAE49C8-A7AC-1C0B-9509-6F821930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680" y="2684925"/>
            <a:ext cx="4723859" cy="3471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386" name="Picture 2" descr="GMO no fabricará más hardware de minería de criptomonedas">
            <a:extLst>
              <a:ext uri="{FF2B5EF4-FFF2-40B4-BE49-F238E27FC236}">
                <a16:creationId xmlns:a16="http://schemas.microsoft.com/office/drawing/2014/main" id="{AB46029C-F601-FF81-63B6-9059030CD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8" y="3134481"/>
            <a:ext cx="5081918" cy="25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883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9D359-3BFB-E3C4-FCB4-CFD4F64E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70216"/>
          </a:xfrm>
        </p:spPr>
        <p:txBody>
          <a:bodyPr/>
          <a:lstStyle/>
          <a:p>
            <a:r>
              <a:rPr lang="es-PE" dirty="0"/>
              <a:t>Herramientas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44E6C8-7AD1-67EB-B538-E57F312D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142639"/>
            <a:ext cx="10506991" cy="257272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Una cuenta en 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AWS IoT Core Starter Pack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 err="1"/>
              <a:t>OpenHardwareMonitor</a:t>
            </a:r>
            <a:endParaRPr lang="es-P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2 Computadoras (puede ser solo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Python 3+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Editor de código</a:t>
            </a:r>
          </a:p>
        </p:txBody>
      </p:sp>
      <p:pic>
        <p:nvPicPr>
          <p:cNvPr id="15362" name="Picture 2" descr="Python Tecnología | Rootstack">
            <a:extLst>
              <a:ext uri="{FF2B5EF4-FFF2-40B4-BE49-F238E27FC236}">
                <a16:creationId xmlns:a16="http://schemas.microsoft.com/office/drawing/2014/main" id="{6EC7B91D-7ACE-E132-865B-83B741AD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64" y="934232"/>
            <a:ext cx="4283136" cy="240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pyder (software) - Wikipedia">
            <a:extLst>
              <a:ext uri="{FF2B5EF4-FFF2-40B4-BE49-F238E27FC236}">
                <a16:creationId xmlns:a16="http://schemas.microsoft.com/office/drawing/2014/main" id="{73285329-78FD-223A-703B-00C9205BC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328" y="3686585"/>
            <a:ext cx="4861187" cy="2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ws iot core logo for Sale OFF 71%">
            <a:extLst>
              <a:ext uri="{FF2B5EF4-FFF2-40B4-BE49-F238E27FC236}">
                <a16:creationId xmlns:a16="http://schemas.microsoft.com/office/drawing/2014/main" id="{8DDFB434-79B1-A92E-E944-BFCC881C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431" y="1391713"/>
            <a:ext cx="2191413" cy="21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Brackets (text editor) - Wikipedia">
            <a:extLst>
              <a:ext uri="{FF2B5EF4-FFF2-40B4-BE49-F238E27FC236}">
                <a16:creationId xmlns:a16="http://schemas.microsoft.com/office/drawing/2014/main" id="{B016AE52-B219-C476-E2FF-B4BA7D0F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081" y="3876222"/>
            <a:ext cx="2344416" cy="2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0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AE82C05E-3327-5192-4071-5EFA0F185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1570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A03699-0C1C-270D-EFE5-B5E559F3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227" y="1122363"/>
            <a:ext cx="5536085" cy="9077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779978-F1B9-4E8B-A4EF-28C72FBE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C36E61-C478-4C2F-846E-EBA0DF57D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17176EBB-D107-6BA5-0E9B-7EE55AFCA725}"/>
              </a:ext>
            </a:extLst>
          </p:cNvPr>
          <p:cNvSpPr txBox="1">
            <a:spLocks/>
          </p:cNvSpPr>
          <p:nvPr/>
        </p:nvSpPr>
        <p:spPr>
          <a:xfrm>
            <a:off x="6341815" y="2374081"/>
            <a:ext cx="5847126" cy="251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PE" sz="4800" dirty="0">
                <a:solidFill>
                  <a:srgbClr val="FFFFFF"/>
                </a:solidFill>
              </a:rPr>
              <a:t>Definición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PE" sz="4800" dirty="0">
                <a:solidFill>
                  <a:srgbClr val="FFFFFF"/>
                </a:solidFill>
              </a:rPr>
              <a:t>Casos de uso y beneficios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PE" sz="4800" dirty="0">
                <a:solidFill>
                  <a:srgbClr val="FFFFFF"/>
                </a:solidFill>
              </a:rPr>
              <a:t>Arquitectura y conectividad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PE" sz="4800" dirty="0">
                <a:solidFill>
                  <a:srgbClr val="FFFFFF"/>
                </a:solidFill>
              </a:rPr>
              <a:t>Plataformas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PE" sz="4800" dirty="0">
                <a:solidFill>
                  <a:srgbClr val="FFFFFF"/>
                </a:solidFill>
              </a:rPr>
              <a:t>Futuro de IoT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PE" sz="4800" dirty="0">
                <a:solidFill>
                  <a:srgbClr val="FFFFFF"/>
                </a:solidFill>
              </a:rPr>
              <a:t>Escenario de aplicación</a:t>
            </a:r>
          </a:p>
        </p:txBody>
      </p:sp>
    </p:spTree>
    <p:extLst>
      <p:ext uri="{BB962C8B-B14F-4D97-AF65-F5344CB8AC3E}">
        <p14:creationId xmlns:p14="http://schemas.microsoft.com/office/powerpoint/2010/main" val="405247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A17C6E-EF56-D3F0-FDE0-0CDBF464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70650"/>
            <a:ext cx="11580769" cy="1388564"/>
          </a:xfrm>
        </p:spPr>
        <p:txBody>
          <a:bodyPr>
            <a:normAutofit/>
          </a:bodyPr>
          <a:lstStyle/>
          <a:p>
            <a:r>
              <a:rPr lang="es-PE" dirty="0"/>
              <a:t>Se entiende como internet de las cosas a los objetos físicos con sensores o softwares que se conectan e intercambian datos con otros dispositivos a través de internet o redes de comunicación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ue es IoT y para que sirve? - DynamoElectronics">
            <a:extLst>
              <a:ext uri="{FF2B5EF4-FFF2-40B4-BE49-F238E27FC236}">
                <a16:creationId xmlns:a16="http://schemas.microsoft.com/office/drawing/2014/main" id="{A84A283D-6CE4-B043-BCC3-ECCAA5FFA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98" y="3158857"/>
            <a:ext cx="6912968" cy="30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C05CE7-FD8D-C896-E9BB-1BFC15DB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080788"/>
            <a:ext cx="9693246" cy="770910"/>
          </a:xfrm>
        </p:spPr>
        <p:txBody>
          <a:bodyPr/>
          <a:lstStyle/>
          <a:p>
            <a:r>
              <a:rPr lang="es-PE" sz="6600" dirty="0"/>
              <a:t>¿Qué es IoT?</a:t>
            </a:r>
            <a:br>
              <a:rPr lang="es-PE" sz="6600" dirty="0"/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9069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Números y gráficos digitales">
            <a:extLst>
              <a:ext uri="{FF2B5EF4-FFF2-40B4-BE49-F238E27FC236}">
                <a16:creationId xmlns:a16="http://schemas.microsoft.com/office/drawing/2014/main" id="{F31024BC-F1F4-6299-9AAE-76C792E03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70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47F6B3-7FCD-12BA-BEFD-B0D45174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114799"/>
            <a:ext cx="6717129" cy="20139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PE" dirty="0">
                <a:solidFill>
                  <a:srgbClr val="FFFFFF"/>
                </a:solidFill>
              </a:rPr>
              <a:t>Casos de uso y beneficios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3BF173-E8FE-4201-89A7-ABF03E41D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2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ED3F8-D68B-B76E-B693-564E8649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29607"/>
          </a:xfrm>
        </p:spPr>
        <p:txBody>
          <a:bodyPr/>
          <a:lstStyle/>
          <a:p>
            <a:r>
              <a:rPr lang="es-PE" dirty="0"/>
              <a:t>Casos de uso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5930BF-628B-140B-8426-244AD8D3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338601"/>
            <a:ext cx="10506991" cy="25727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Industria manufacturera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Agricultura inteligente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Salud y atención medica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Cuidades inteligentes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Hogares inteligentes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dirty="0"/>
          </a:p>
        </p:txBody>
      </p:sp>
      <p:pic>
        <p:nvPicPr>
          <p:cNvPr id="6146" name="Picture 2" descr="Perú | ¿Qué son las ciudades inteligentes? | DPL News">
            <a:extLst>
              <a:ext uri="{FF2B5EF4-FFF2-40B4-BE49-F238E27FC236}">
                <a16:creationId xmlns:a16="http://schemas.microsoft.com/office/drawing/2014/main" id="{C4459020-5666-1E37-FB44-FF344F66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60" y="1208015"/>
            <a:ext cx="3710108" cy="202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áles son las principales tecnologías y aplicaciones de la agricultura de  precisión? - Wikifarmer">
            <a:extLst>
              <a:ext uri="{FF2B5EF4-FFF2-40B4-BE49-F238E27FC236}">
                <a16:creationId xmlns:a16="http://schemas.microsoft.com/office/drawing/2014/main" id="{A3C53587-D53A-E485-2EA7-41711A76C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37" y="2979550"/>
            <a:ext cx="3446239" cy="23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licaciones de IoT en el sector salud - EGOS BI">
            <a:extLst>
              <a:ext uri="{FF2B5EF4-FFF2-40B4-BE49-F238E27FC236}">
                <a16:creationId xmlns:a16="http://schemas.microsoft.com/office/drawing/2014/main" id="{B45FCBCD-56C6-533C-010E-FF3692D1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85" y="4244466"/>
            <a:ext cx="3446239" cy="209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4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CFC72-CEC9-8C13-A8DB-30FD1D17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179273"/>
          </a:xfrm>
        </p:spPr>
        <p:txBody>
          <a:bodyPr/>
          <a:lstStyle/>
          <a:p>
            <a:r>
              <a:rPr lang="es-PE" dirty="0"/>
              <a:t>Dispositivos</a:t>
            </a:r>
          </a:p>
        </p:txBody>
      </p:sp>
      <p:pic>
        <p:nvPicPr>
          <p:cNvPr id="5122" name="Picture 2" descr="Electrodomésticos que puedes controlar desde tu teléfono a un solo clic">
            <a:extLst>
              <a:ext uri="{FF2B5EF4-FFF2-40B4-BE49-F238E27FC236}">
                <a16:creationId xmlns:a16="http://schemas.microsoft.com/office/drawing/2014/main" id="{03C26186-FC1C-0CBA-F100-F1F10B72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707134"/>
            <a:ext cx="2894551" cy="202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ego Boost: Un kit para construir robots con piezas de Lego">
            <a:extLst>
              <a:ext uri="{FF2B5EF4-FFF2-40B4-BE49-F238E27FC236}">
                <a16:creationId xmlns:a16="http://schemas.microsoft.com/office/drawing/2014/main" id="{B10BEA31-DB23-8658-F104-9DFD55D8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09" y="1635855"/>
            <a:ext cx="3490765" cy="191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ábrica reemplaza empleados por robots y sube la productividad un 250% |  Computer Hoy">
            <a:extLst>
              <a:ext uri="{FF2B5EF4-FFF2-40B4-BE49-F238E27FC236}">
                <a16:creationId xmlns:a16="http://schemas.microsoft.com/office/drawing/2014/main" id="{59C9A955-8122-9E9D-FF21-346AAEC74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75" y="3827024"/>
            <a:ext cx="4186744" cy="23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edios de transporte en portugués. Aprende los medios más usados en este  idioma y la forma correcta de utilizarlos al hablar">
            <a:extLst>
              <a:ext uri="{FF2B5EF4-FFF2-40B4-BE49-F238E27FC236}">
                <a16:creationId xmlns:a16="http://schemas.microsoft.com/office/drawing/2014/main" id="{9932A599-1E43-1CE1-5C2A-F39B820A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10" y="3910862"/>
            <a:ext cx="3148668" cy="23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06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20089-CA04-247F-3A5B-4F20E498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120550"/>
          </a:xfrm>
        </p:spPr>
        <p:txBody>
          <a:bodyPr/>
          <a:lstStyle/>
          <a:p>
            <a:r>
              <a:rPr lang="es-PE" dirty="0"/>
              <a:t>Beneficios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A3DF5C-2F77-560C-5E27-1B65A6B1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141059"/>
            <a:ext cx="10506991" cy="25727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Beneficios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Mejora en la toma de decisiones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Seguridad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Ahorro de costos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Mejora la calidad de vida</a:t>
            </a:r>
          </a:p>
        </p:txBody>
      </p:sp>
      <p:pic>
        <p:nvPicPr>
          <p:cNvPr id="14338" name="Picture 2" descr="Beneficios para empleados y compensación por ventaja del personal. gente de  negocios con beneficios, beca, | Vector Premium">
            <a:extLst>
              <a:ext uri="{FF2B5EF4-FFF2-40B4-BE49-F238E27FC236}">
                <a16:creationId xmlns:a16="http://schemas.microsoft.com/office/drawing/2014/main" id="{DE608C52-99D8-AE05-0704-B409F3318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83" y="144145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4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reeform: Shape 16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2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E0A96461-7593-E654-C159-72A971F29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9477" r="-1" b="1281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E8D80A-6A45-A481-8FEC-34B8CFC9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114799"/>
            <a:ext cx="6717129" cy="20139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Arquitectura y conectividad</a:t>
            </a:r>
          </a:p>
        </p:txBody>
      </p:sp>
      <p:cxnSp>
        <p:nvCxnSpPr>
          <p:cNvPr id="35" name="Straight Connector 22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3BF173-E8FE-4201-89A7-ABF03E41D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16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50824-70BD-0DF1-E2CE-8A6E7515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305108"/>
          </a:xfrm>
        </p:spPr>
        <p:txBody>
          <a:bodyPr/>
          <a:lstStyle/>
          <a:p>
            <a:r>
              <a:rPr lang="es-PE" dirty="0"/>
              <a:t>Nodos o Dispositivos IoT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83B5F32-DC67-2F66-A816-C9B669D2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660" y="2142639"/>
            <a:ext cx="4592739" cy="25727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800" dirty="0"/>
              <a:t>Recopilan o crear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800" dirty="0"/>
              <a:t>Se conectan a internet o a una 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800" dirty="0"/>
              <a:t>Se pueden instalar en cualquier dispositivo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800" dirty="0"/>
          </a:p>
        </p:txBody>
      </p:sp>
      <p:pic>
        <p:nvPicPr>
          <p:cNvPr id="5" name="Picture 2" descr="COMPONENTES PASIVOS - Geek Electrónica - Electrónica">
            <a:extLst>
              <a:ext uri="{FF2B5EF4-FFF2-40B4-BE49-F238E27FC236}">
                <a16:creationId xmlns:a16="http://schemas.microsoft.com/office/drawing/2014/main" id="{52949FE3-2E58-AF89-BECF-C4A4E6C17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836" y="1746862"/>
            <a:ext cx="2505265" cy="25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it de 16 sensores para Arduino y Raspberry — Talos Electronics">
            <a:extLst>
              <a:ext uri="{FF2B5EF4-FFF2-40B4-BE49-F238E27FC236}">
                <a16:creationId xmlns:a16="http://schemas.microsoft.com/office/drawing/2014/main" id="{4415647A-CFE3-7379-4941-CD7EAF45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850" y="3224299"/>
            <a:ext cx="2982122" cy="298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4307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313</Words>
  <Application>Microsoft Office PowerPoint</Application>
  <PresentationFormat>Panorámica</PresentationFormat>
  <Paragraphs>81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Arial</vt:lpstr>
      <vt:lpstr>Seaford</vt:lpstr>
      <vt:lpstr>LevelVTI</vt:lpstr>
      <vt:lpstr>Soluciones IoT</vt:lpstr>
      <vt:lpstr>Agenda</vt:lpstr>
      <vt:lpstr>¿Qué es IoT? </vt:lpstr>
      <vt:lpstr>Casos de uso y beneficios</vt:lpstr>
      <vt:lpstr>Casos de uso </vt:lpstr>
      <vt:lpstr>Dispositivos</vt:lpstr>
      <vt:lpstr>Beneficios</vt:lpstr>
      <vt:lpstr>Arquitectura y conectividad</vt:lpstr>
      <vt:lpstr>Nodos o Dispositivos IoT</vt:lpstr>
      <vt:lpstr>Red de sensores / Gateways IoT</vt:lpstr>
      <vt:lpstr>Conectividad</vt:lpstr>
      <vt:lpstr>Plataformas</vt:lpstr>
      <vt:lpstr>Amazon Web Services</vt:lpstr>
      <vt:lpstr>Futuro de IoT</vt:lpstr>
      <vt:lpstr>Experimento de conexión</vt:lpstr>
      <vt:lpstr>Escenario de aplicación</vt:lpstr>
      <vt:lpstr>Escenario</vt:lpstr>
      <vt:lpstr>Herramientas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Soluciones IoT</dc:title>
  <dc:creator>Frank Caldas</dc:creator>
  <cp:lastModifiedBy>Frank Caldas</cp:lastModifiedBy>
  <cp:revision>8</cp:revision>
  <dcterms:created xsi:type="dcterms:W3CDTF">2023-10-10T08:44:40Z</dcterms:created>
  <dcterms:modified xsi:type="dcterms:W3CDTF">2023-10-12T23:29:58Z</dcterms:modified>
</cp:coreProperties>
</file>